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7" r:id="rId6"/>
  </p:sldMasterIdLst>
  <p:notesMasterIdLst>
    <p:notesMasterId r:id="rId18"/>
  </p:notesMasterIdLst>
  <p:sldIdLst>
    <p:sldId id="273" r:id="rId7"/>
    <p:sldId id="283" r:id="rId8"/>
    <p:sldId id="313" r:id="rId9"/>
    <p:sldId id="312" r:id="rId10"/>
    <p:sldId id="316" r:id="rId11"/>
    <p:sldId id="295" r:id="rId12"/>
    <p:sldId id="278" r:id="rId13"/>
    <p:sldId id="314" r:id="rId14"/>
    <p:sldId id="315" r:id="rId15"/>
    <p:sldId id="292" r:id="rId16"/>
    <p:sldId id="286"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5" d="100"/>
          <a:sy n="115" d="100"/>
        </p:scale>
        <p:origin x="1494" y="114"/>
      </p:cViewPr>
      <p:guideLst>
        <p:guide orient="horz" pos="2160"/>
        <p:guide pos="2880"/>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4/5/2021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153400" y="6172200"/>
            <a:ext cx="533400" cy="338554"/>
          </a:xfrm>
          <a:prstGeom prst="rect">
            <a:avLst/>
          </a:prstGeom>
          <a:noFill/>
        </p:spPr>
        <p:txBody>
          <a:bodyPr wrap="square" rtlCol="0">
            <a:spAutoFit/>
          </a:bodyPr>
          <a:lstStyle/>
          <a:p>
            <a:pPr algn="ctr"/>
            <a:fld id="{CFD79E14-A5CB-4B11-98BD-C2699C7313C6}" type="slidenum">
              <a:rPr lang="en-US" sz="1600" b="1" smtClean="0">
                <a:solidFill>
                  <a:schemeClr val="tx1"/>
                </a:solidFill>
              </a:rPr>
              <a:pPr algn="ctr"/>
              <a:t>‹#›</a:t>
            </a:fld>
            <a:endParaRPr lang="en-US" sz="1600" b="1" dirty="0">
              <a:solidFill>
                <a:schemeClr val="tx1"/>
              </a:solidFill>
            </a:endParaRPr>
          </a:p>
        </p:txBody>
      </p:sp>
    </p:spTree>
    <p:extLst>
      <p:ext uri="{BB962C8B-B14F-4D97-AF65-F5344CB8AC3E}">
        <p14:creationId xmlns:p14="http://schemas.microsoft.com/office/powerpoint/2010/main" val="151816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5" name="TextBox 4"/>
          <p:cNvSpPr txBox="1"/>
          <p:nvPr userDrawn="1"/>
        </p:nvSpPr>
        <p:spPr>
          <a:xfrm>
            <a:off x="8153400" y="6172200"/>
            <a:ext cx="533400" cy="338554"/>
          </a:xfrm>
          <a:prstGeom prst="rect">
            <a:avLst/>
          </a:prstGeom>
          <a:noFill/>
        </p:spPr>
        <p:txBody>
          <a:bodyPr wrap="square" rtlCol="0">
            <a:spAutoFit/>
          </a:bodyPr>
          <a:lstStyle/>
          <a:p>
            <a:pPr algn="ctr"/>
            <a:fld id="{CFD79E14-A5CB-4B11-98BD-C2699C7313C6}" type="slidenum">
              <a:rPr lang="en-US" sz="1600" b="1" smtClean="0">
                <a:solidFill>
                  <a:schemeClr val="tx1"/>
                </a:solidFill>
              </a:rPr>
              <a:pPr algn="ctr"/>
              <a:t>‹#›</a:t>
            </a:fld>
            <a:endParaRPr lang="en-US" sz="1600" b="1" dirty="0">
              <a:solidFill>
                <a:schemeClr val="tx1"/>
              </a:solidFill>
            </a:endParaRPr>
          </a:p>
        </p:txBody>
      </p:sp>
    </p:spTree>
    <p:extLst>
      <p:ext uri="{BB962C8B-B14F-4D97-AF65-F5344CB8AC3E}">
        <p14:creationId xmlns:p14="http://schemas.microsoft.com/office/powerpoint/2010/main" val="15964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6" name="TextBox 5"/>
          <p:cNvSpPr txBox="1"/>
          <p:nvPr userDrawn="1"/>
        </p:nvSpPr>
        <p:spPr>
          <a:xfrm>
            <a:off x="8153400" y="6172200"/>
            <a:ext cx="533400" cy="338554"/>
          </a:xfrm>
          <a:prstGeom prst="rect">
            <a:avLst/>
          </a:prstGeom>
          <a:noFill/>
        </p:spPr>
        <p:txBody>
          <a:bodyPr wrap="square" rtlCol="0">
            <a:spAutoFit/>
          </a:bodyPr>
          <a:lstStyle/>
          <a:p>
            <a:pPr algn="ctr"/>
            <a:fld id="{CFD79E14-A5CB-4B11-98BD-C2699C7313C6}" type="slidenum">
              <a:rPr lang="en-US" sz="1600" b="1" smtClean="0">
                <a:solidFill>
                  <a:schemeClr val="tx1"/>
                </a:solidFill>
              </a:rPr>
              <a:pPr algn="ctr"/>
              <a:t>‹#›</a:t>
            </a:fld>
            <a:endParaRPr lang="en-US" sz="1600" b="1" dirty="0">
              <a:solidFill>
                <a:schemeClr val="tx1"/>
              </a:solidFill>
            </a:endParaRPr>
          </a:p>
        </p:txBody>
      </p:sp>
    </p:spTree>
    <p:extLst>
      <p:ext uri="{BB962C8B-B14F-4D97-AF65-F5344CB8AC3E}">
        <p14:creationId xmlns:p14="http://schemas.microsoft.com/office/powerpoint/2010/main" val="3567624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560156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i="1" dirty="0">
                <a:solidFill>
                  <a:schemeClr val="tx1"/>
                </a:solidFill>
              </a:rPr>
              <a:t>Washoe County Planning Commission</a:t>
            </a:r>
          </a:p>
          <a:p>
            <a:pPr>
              <a:spcBef>
                <a:spcPts val="0"/>
              </a:spcBef>
            </a:pPr>
            <a:r>
              <a:rPr lang="en-US" sz="2400" b="1" i="1" dirty="0">
                <a:solidFill>
                  <a:schemeClr val="tx1"/>
                </a:solidFill>
              </a:rPr>
              <a:t>April 6, 2021</a:t>
            </a:r>
          </a:p>
        </p:txBody>
      </p:sp>
      <p:sp>
        <p:nvSpPr>
          <p:cNvPr id="4" name="Title 3"/>
          <p:cNvSpPr>
            <a:spLocks noGrp="1"/>
          </p:cNvSpPr>
          <p:nvPr>
            <p:ph type="ctrTitle"/>
          </p:nvPr>
        </p:nvSpPr>
        <p:spPr>
          <a:xfrm>
            <a:off x="533400" y="0"/>
            <a:ext cx="8229600" cy="762000"/>
          </a:xfrm>
        </p:spPr>
        <p:txBody>
          <a:bodyPr/>
          <a:lstStyle/>
          <a:p>
            <a:r>
              <a:rPr lang="en-US" sz="3200" dirty="0"/>
              <a:t>WAB20-0003 </a:t>
            </a:r>
            <a:r>
              <a:rPr lang="en-US" sz="3200" dirty="0" err="1"/>
              <a:t>Feulner</a:t>
            </a:r>
            <a:r>
              <a:rPr lang="en-US" sz="3200" dirty="0"/>
              <a:t> Residence</a:t>
            </a:r>
          </a:p>
        </p:txBody>
      </p:sp>
      <p:pic>
        <p:nvPicPr>
          <p:cNvPr id="2" name="Picture 1">
            <a:extLst>
              <a:ext uri="{FF2B5EF4-FFF2-40B4-BE49-F238E27FC236}">
                <a16:creationId xmlns:a16="http://schemas.microsoft.com/office/drawing/2014/main" id="{5FB88B13-1EC0-4DA9-8731-32A4DCC7FF2D}"/>
              </a:ext>
            </a:extLst>
          </p:cNvPr>
          <p:cNvPicPr>
            <a:picLocks noChangeAspect="1"/>
          </p:cNvPicPr>
          <p:nvPr/>
        </p:nvPicPr>
        <p:blipFill rotWithShape="1">
          <a:blip r:embed="rId2"/>
          <a:srcRect t="12070"/>
          <a:stretch/>
        </p:blipFill>
        <p:spPr>
          <a:xfrm>
            <a:off x="1409412" y="1155063"/>
            <a:ext cx="6325175" cy="3797937"/>
          </a:xfrm>
          <a:prstGeom prst="rect">
            <a:avLst/>
          </a:prstGeom>
        </p:spPr>
      </p:pic>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792162"/>
          </a:xfrm>
        </p:spPr>
        <p:txBody>
          <a:bodyPr/>
          <a:lstStyle/>
          <a:p>
            <a:r>
              <a:rPr lang="en-US" sz="3600" dirty="0"/>
              <a:t>Recommendation – Abandonment</a:t>
            </a:r>
            <a:br>
              <a:rPr lang="en-US" sz="3600" dirty="0"/>
            </a:br>
            <a:endParaRPr lang="en-US" dirty="0"/>
          </a:p>
        </p:txBody>
      </p:sp>
      <p:sp>
        <p:nvSpPr>
          <p:cNvPr id="5" name="TextBox 4"/>
          <p:cNvSpPr txBox="1"/>
          <p:nvPr/>
        </p:nvSpPr>
        <p:spPr>
          <a:xfrm>
            <a:off x="152400" y="1143000"/>
            <a:ext cx="8686800" cy="4524315"/>
          </a:xfrm>
          <a:prstGeom prst="rect">
            <a:avLst/>
          </a:prstGeom>
          <a:noFill/>
        </p:spPr>
        <p:txBody>
          <a:bodyPr wrap="square" rtlCol="0">
            <a:spAutoFit/>
          </a:bodyPr>
          <a:lstStyle/>
          <a:p>
            <a:pPr algn="just"/>
            <a:r>
              <a:rPr lang="en-US" sz="3200" dirty="0"/>
              <a:t>Those agencies which reviewed the application recommended conditions to address applicable codes and impacts associated with the project. After a thorough analysis and review, staff recommends that the Planning Commission carefully consider all aspects of Abandonment Case Number WAB21-0003 and the nature of the stringent recommended conditions of approval and </a:t>
            </a:r>
            <a:r>
              <a:rPr lang="en-US" sz="3200" b="1" u="sng" dirty="0"/>
              <a:t>approve</a:t>
            </a:r>
            <a:r>
              <a:rPr lang="en-US" sz="3200" dirty="0"/>
              <a:t> the requested abandonment.</a:t>
            </a:r>
          </a:p>
        </p:txBody>
      </p:sp>
    </p:spTree>
    <p:extLst>
      <p:ext uri="{BB962C8B-B14F-4D97-AF65-F5344CB8AC3E}">
        <p14:creationId xmlns:p14="http://schemas.microsoft.com/office/powerpoint/2010/main" val="215615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924800" cy="792162"/>
          </a:xfrm>
        </p:spPr>
        <p:txBody>
          <a:bodyPr/>
          <a:lstStyle/>
          <a:p>
            <a:r>
              <a:rPr lang="en-US" dirty="0"/>
              <a:t>Possible Motion - Abandonment</a:t>
            </a:r>
          </a:p>
        </p:txBody>
      </p:sp>
      <p:sp>
        <p:nvSpPr>
          <p:cNvPr id="4" name="Content Placeholder 3"/>
          <p:cNvSpPr>
            <a:spLocks noGrp="1"/>
          </p:cNvSpPr>
          <p:nvPr>
            <p:ph idx="1"/>
          </p:nvPr>
        </p:nvSpPr>
        <p:spPr>
          <a:xfrm>
            <a:off x="228600" y="990600"/>
            <a:ext cx="8763000" cy="4724400"/>
          </a:xfrm>
        </p:spPr>
        <p:txBody>
          <a:bodyPr>
            <a:noAutofit/>
          </a:bodyPr>
          <a:lstStyle/>
          <a:p>
            <a:pPr hangingPunct="0"/>
            <a:r>
              <a:rPr lang="en-US" dirty="0"/>
              <a:t>APPROVAL: I move that, after giving reasoned consideration to the information contained in the staff report and information received during the public hearing, the Washoe County Planning Commission approve Abandonment Case Number WAB21-0003 for Christopher and Megan </a:t>
            </a:r>
            <a:r>
              <a:rPr lang="en-US" dirty="0" err="1"/>
              <a:t>Feulner</a:t>
            </a:r>
            <a:r>
              <a:rPr lang="en-US" dirty="0"/>
              <a:t> having made all three findings in accordance with Washoe County Code Section 110.806.20, and a fourth finding in accordance with Nevada Revised Statutes 278.480(3):  </a:t>
            </a:r>
          </a:p>
          <a:p>
            <a:pPr marL="0" indent="0" algn="just">
              <a:lnSpc>
                <a:spcPct val="120000"/>
              </a:lnSpc>
              <a:buNone/>
            </a:pPr>
            <a:endParaRPr lang="en-US" sz="2100"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a:t>Background/Request</a:t>
            </a:r>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76200" y="990600"/>
            <a:ext cx="8991600" cy="3416320"/>
          </a:xfrm>
          <a:prstGeom prst="rect">
            <a:avLst/>
          </a:prstGeom>
          <a:noFill/>
        </p:spPr>
        <p:txBody>
          <a:bodyPr wrap="square" rtlCol="0">
            <a:spAutoFit/>
          </a:bodyPr>
          <a:lstStyle/>
          <a:p>
            <a:pPr marL="342900" indent="-342900">
              <a:buFont typeface="Arial" panose="020B0604020202020204" pitchFamily="34" charset="0"/>
              <a:buChar char="•"/>
            </a:pPr>
            <a:r>
              <a:rPr lang="en-US" sz="3200" dirty="0"/>
              <a:t>The applicant is requesting to abandon a 33ft roadway and public utility easement along the eastern boundary of the parcel and providing a replacement 7.5ft public utility easement.</a:t>
            </a:r>
          </a:p>
          <a:p>
            <a:pPr marL="342900" indent="-342900">
              <a:buFont typeface="Arial" panose="020B0604020202020204" pitchFamily="34" charset="0"/>
              <a:buChar char="•"/>
            </a:pPr>
            <a:r>
              <a:rPr lang="en-US" sz="3200" dirty="0"/>
              <a:t>The property has a High Density Rural regulatory zone.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B77FC-67F5-412E-B66A-DF1C414AD4A3}"/>
              </a:ext>
            </a:extLst>
          </p:cNvPr>
          <p:cNvSpPr>
            <a:spLocks noGrp="1"/>
          </p:cNvSpPr>
          <p:nvPr>
            <p:ph type="title"/>
          </p:nvPr>
        </p:nvSpPr>
        <p:spPr>
          <a:xfrm>
            <a:off x="914400" y="76200"/>
            <a:ext cx="8229600" cy="792162"/>
          </a:xfrm>
        </p:spPr>
        <p:txBody>
          <a:bodyPr/>
          <a:lstStyle/>
          <a:p>
            <a:r>
              <a:rPr lang="en-US" dirty="0"/>
              <a:t>Vicinity Map</a:t>
            </a:r>
          </a:p>
        </p:txBody>
      </p:sp>
      <p:pic>
        <p:nvPicPr>
          <p:cNvPr id="5" name="Picture 4">
            <a:extLst>
              <a:ext uri="{FF2B5EF4-FFF2-40B4-BE49-F238E27FC236}">
                <a16:creationId xmlns:a16="http://schemas.microsoft.com/office/drawing/2014/main" id="{70B2DD57-C3C2-4E3C-8945-512F226C2473}"/>
              </a:ext>
            </a:extLst>
          </p:cNvPr>
          <p:cNvPicPr>
            <a:picLocks noChangeAspect="1"/>
          </p:cNvPicPr>
          <p:nvPr/>
        </p:nvPicPr>
        <p:blipFill rotWithShape="1">
          <a:blip r:embed="rId2"/>
          <a:srcRect t="12070"/>
          <a:stretch/>
        </p:blipFill>
        <p:spPr>
          <a:xfrm>
            <a:off x="507076" y="988226"/>
            <a:ext cx="8129847" cy="4881548"/>
          </a:xfrm>
          <a:prstGeom prst="rect">
            <a:avLst/>
          </a:prstGeom>
        </p:spPr>
      </p:pic>
    </p:spTree>
    <p:extLst>
      <p:ext uri="{BB962C8B-B14F-4D97-AF65-F5344CB8AC3E}">
        <p14:creationId xmlns:p14="http://schemas.microsoft.com/office/powerpoint/2010/main" val="388732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838200"/>
          </a:xfrm>
        </p:spPr>
        <p:txBody>
          <a:bodyPr/>
          <a:lstStyle/>
          <a:p>
            <a:r>
              <a:rPr lang="en-US" dirty="0"/>
              <a:t>Abandonment Details</a:t>
            </a:r>
          </a:p>
        </p:txBody>
      </p:sp>
      <p:pic>
        <p:nvPicPr>
          <p:cNvPr id="2" name="Picture 1">
            <a:extLst>
              <a:ext uri="{FF2B5EF4-FFF2-40B4-BE49-F238E27FC236}">
                <a16:creationId xmlns:a16="http://schemas.microsoft.com/office/drawing/2014/main" id="{0F8DC1DE-63FE-4502-AC63-CDBB1B0F1B85}"/>
              </a:ext>
            </a:extLst>
          </p:cNvPr>
          <p:cNvPicPr>
            <a:picLocks noChangeAspect="1"/>
          </p:cNvPicPr>
          <p:nvPr/>
        </p:nvPicPr>
        <p:blipFill>
          <a:blip r:embed="rId2"/>
          <a:stretch>
            <a:fillRect/>
          </a:stretch>
        </p:blipFill>
        <p:spPr>
          <a:xfrm>
            <a:off x="762000" y="996488"/>
            <a:ext cx="7620000" cy="4865023"/>
          </a:xfrm>
          <a:prstGeom prst="rect">
            <a:avLst/>
          </a:prstGeom>
        </p:spPr>
      </p:pic>
    </p:spTree>
    <p:extLst>
      <p:ext uri="{BB962C8B-B14F-4D97-AF65-F5344CB8AC3E}">
        <p14:creationId xmlns:p14="http://schemas.microsoft.com/office/powerpoint/2010/main" val="139536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21B64C-43B6-424F-9C2E-699BCF6BAE86}"/>
              </a:ext>
            </a:extLst>
          </p:cNvPr>
          <p:cNvSpPr>
            <a:spLocks noGrp="1"/>
          </p:cNvSpPr>
          <p:nvPr>
            <p:ph idx="1"/>
          </p:nvPr>
        </p:nvSpPr>
        <p:spPr>
          <a:xfrm>
            <a:off x="457200" y="1219200"/>
            <a:ext cx="8229600" cy="4648200"/>
          </a:xfrm>
        </p:spPr>
        <p:txBody>
          <a:bodyPr>
            <a:normAutofit fontScale="92500" lnSpcReduction="10000"/>
          </a:bodyPr>
          <a:lstStyle/>
          <a:p>
            <a:r>
              <a:rPr lang="en-US" dirty="0"/>
              <a:t>Proposed easement to remove serves APN 150-250-39 and 150-250-45</a:t>
            </a:r>
          </a:p>
          <a:p>
            <a:pPr lvl="1"/>
            <a:r>
              <a:rPr lang="en-US" dirty="0"/>
              <a:t>150-250-39 can be accessed by Mountain Daisy and Stephens Rd</a:t>
            </a:r>
          </a:p>
          <a:p>
            <a:pPr lvl="1"/>
            <a:r>
              <a:rPr lang="en-US" dirty="0"/>
              <a:t>150-250-45 can be accessed via Mountain Ranch Rd. </a:t>
            </a:r>
          </a:p>
          <a:p>
            <a:r>
              <a:rPr lang="en-US" dirty="0"/>
              <a:t>Staff recommends replacement 7.5ft PUE as a condition of approval. </a:t>
            </a:r>
          </a:p>
          <a:p>
            <a:pPr lvl="1"/>
            <a:r>
              <a:rPr lang="en-US" dirty="0"/>
              <a:t>Applicant proposed 7.5ft replacement easement</a:t>
            </a:r>
          </a:p>
        </p:txBody>
      </p:sp>
      <p:sp>
        <p:nvSpPr>
          <p:cNvPr id="3" name="Title 2">
            <a:extLst>
              <a:ext uri="{FF2B5EF4-FFF2-40B4-BE49-F238E27FC236}">
                <a16:creationId xmlns:a16="http://schemas.microsoft.com/office/drawing/2014/main" id="{B6A69936-C94A-4B92-BB07-F896FC1F47E4}"/>
              </a:ext>
            </a:extLst>
          </p:cNvPr>
          <p:cNvSpPr>
            <a:spLocks noGrp="1"/>
          </p:cNvSpPr>
          <p:nvPr>
            <p:ph type="title"/>
          </p:nvPr>
        </p:nvSpPr>
        <p:spPr/>
        <p:txBody>
          <a:bodyPr/>
          <a:lstStyle/>
          <a:p>
            <a:r>
              <a:rPr lang="en-US" dirty="0"/>
              <a:t>Analysis</a:t>
            </a:r>
          </a:p>
        </p:txBody>
      </p:sp>
    </p:spTree>
    <p:extLst>
      <p:ext uri="{BB962C8B-B14F-4D97-AF65-F5344CB8AC3E}">
        <p14:creationId xmlns:p14="http://schemas.microsoft.com/office/powerpoint/2010/main" val="116392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r>
              <a:rPr lang="en-US" dirty="0"/>
              <a:t>Analysis</a:t>
            </a:r>
          </a:p>
        </p:txBody>
      </p:sp>
      <p:pic>
        <p:nvPicPr>
          <p:cNvPr id="6" name="Picture 5">
            <a:extLst>
              <a:ext uri="{FF2B5EF4-FFF2-40B4-BE49-F238E27FC236}">
                <a16:creationId xmlns:a16="http://schemas.microsoft.com/office/drawing/2014/main" id="{D6DF5534-8F44-4154-A391-04E0AA08FEE4}"/>
              </a:ext>
            </a:extLst>
          </p:cNvPr>
          <p:cNvPicPr>
            <a:picLocks noChangeAspect="1"/>
          </p:cNvPicPr>
          <p:nvPr/>
        </p:nvPicPr>
        <p:blipFill>
          <a:blip r:embed="rId2"/>
          <a:stretch>
            <a:fillRect/>
          </a:stretch>
        </p:blipFill>
        <p:spPr>
          <a:xfrm>
            <a:off x="29095" y="1050471"/>
            <a:ext cx="9081653" cy="4757057"/>
          </a:xfrm>
          <a:prstGeom prst="rect">
            <a:avLst/>
          </a:prstGeom>
        </p:spPr>
      </p:pic>
    </p:spTree>
    <p:extLst>
      <p:ext uri="{BB962C8B-B14F-4D97-AF65-F5344CB8AC3E}">
        <p14:creationId xmlns:p14="http://schemas.microsoft.com/office/powerpoint/2010/main" val="203799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Public Notice &amp; CAB</a:t>
            </a:r>
          </a:p>
        </p:txBody>
      </p:sp>
      <p:sp>
        <p:nvSpPr>
          <p:cNvPr id="4" name="Content Placeholder 3"/>
          <p:cNvSpPr>
            <a:spLocks noGrp="1"/>
          </p:cNvSpPr>
          <p:nvPr>
            <p:ph idx="1"/>
          </p:nvPr>
        </p:nvSpPr>
        <p:spPr>
          <a:xfrm>
            <a:off x="152400" y="1066800"/>
            <a:ext cx="4953000" cy="5410200"/>
          </a:xfrm>
        </p:spPr>
        <p:txBody>
          <a:bodyPr>
            <a:normAutofit/>
          </a:bodyPr>
          <a:lstStyle/>
          <a:p>
            <a:r>
              <a:rPr lang="en-US" dirty="0"/>
              <a:t>Notice sent to 7 affected property owners adjacent to the proposed abandonment.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334000" y="1880085"/>
            <a:ext cx="3733800" cy="32502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79318F83-969C-4A55-AA1E-7ABA5EB89860}"/>
              </a:ext>
            </a:extLst>
          </p:cNvPr>
          <p:cNvGrpSpPr/>
          <p:nvPr/>
        </p:nvGrpSpPr>
        <p:grpSpPr>
          <a:xfrm>
            <a:off x="5334000" y="5290281"/>
            <a:ext cx="2209800" cy="729519"/>
            <a:chOff x="5334000" y="5290281"/>
            <a:chExt cx="2209800" cy="729519"/>
          </a:xfrm>
        </p:grpSpPr>
        <p:sp>
          <p:nvSpPr>
            <p:cNvPr id="6" name="Rectangle 5">
              <a:extLst>
                <a:ext uri="{FF2B5EF4-FFF2-40B4-BE49-F238E27FC236}">
                  <a16:creationId xmlns:a16="http://schemas.microsoft.com/office/drawing/2014/main" id="{442296D8-0F2A-406B-AB4A-7C1534DDB3EB}"/>
                </a:ext>
              </a:extLst>
            </p:cNvPr>
            <p:cNvSpPr/>
            <p:nvPr/>
          </p:nvSpPr>
          <p:spPr>
            <a:xfrm>
              <a:off x="5410200" y="5334000"/>
              <a:ext cx="2133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6274B19-0CC6-4780-A76F-A5714A1C94AC}"/>
                </a:ext>
              </a:extLst>
            </p:cNvPr>
            <p:cNvSpPr txBox="1"/>
            <p:nvPr/>
          </p:nvSpPr>
          <p:spPr>
            <a:xfrm>
              <a:off x="5334000" y="5290281"/>
              <a:ext cx="2133600" cy="200055"/>
            </a:xfrm>
            <a:prstGeom prst="rect">
              <a:avLst/>
            </a:prstGeom>
            <a:noFill/>
          </p:spPr>
          <p:txBody>
            <a:bodyPr wrap="square" rtlCol="0">
              <a:spAutoFit/>
            </a:bodyPr>
            <a:lstStyle/>
            <a:p>
              <a:r>
                <a:rPr lang="en-US" sz="700" b="1" dirty="0">
                  <a:latin typeface="Arial" panose="020B0604020202020204" pitchFamily="34" charset="0"/>
                  <a:cs typeface="Arial" panose="020B0604020202020204" pitchFamily="34" charset="0"/>
                </a:rPr>
                <a:t>WAB19-0003 Public Notice Map</a:t>
              </a:r>
            </a:p>
          </p:txBody>
        </p:sp>
        <p:sp>
          <p:nvSpPr>
            <p:cNvPr id="7" name="Rectangle 6">
              <a:extLst>
                <a:ext uri="{FF2B5EF4-FFF2-40B4-BE49-F238E27FC236}">
                  <a16:creationId xmlns:a16="http://schemas.microsoft.com/office/drawing/2014/main" id="{8E7C46AC-85BA-48CA-A0CE-D083E56D524F}"/>
                </a:ext>
              </a:extLst>
            </p:cNvPr>
            <p:cNvSpPr/>
            <p:nvPr/>
          </p:nvSpPr>
          <p:spPr>
            <a:xfrm>
              <a:off x="6172200" y="59436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672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B7D29-1140-4EF8-9186-40592941067D}"/>
              </a:ext>
            </a:extLst>
          </p:cNvPr>
          <p:cNvSpPr>
            <a:spLocks noGrp="1"/>
          </p:cNvSpPr>
          <p:nvPr>
            <p:ph idx="1"/>
          </p:nvPr>
        </p:nvSpPr>
        <p:spPr>
          <a:xfrm>
            <a:off x="457200" y="1219200"/>
            <a:ext cx="8229600" cy="4648200"/>
          </a:xfrm>
        </p:spPr>
        <p:txBody>
          <a:bodyPr>
            <a:normAutofit/>
          </a:bodyPr>
          <a:lstStyle/>
          <a:p>
            <a:r>
              <a:rPr lang="en-US" dirty="0"/>
              <a:t>South Truckee Meadows/Washoe Valley CAB Meeting on March 4, 2021</a:t>
            </a:r>
          </a:p>
          <a:p>
            <a:pPr lvl="1"/>
            <a:r>
              <a:rPr lang="en-US" dirty="0"/>
              <a:t>Concerns over access to northerly parcels</a:t>
            </a:r>
          </a:p>
          <a:p>
            <a:pPr lvl="2"/>
            <a:r>
              <a:rPr lang="en-US" dirty="0"/>
              <a:t>Noted there was additional access</a:t>
            </a:r>
          </a:p>
          <a:p>
            <a:r>
              <a:rPr lang="en-US" dirty="0"/>
              <a:t>CAB voted unanimously in favor of the abandonment</a:t>
            </a:r>
          </a:p>
        </p:txBody>
      </p:sp>
      <p:sp>
        <p:nvSpPr>
          <p:cNvPr id="3" name="Title 2">
            <a:extLst>
              <a:ext uri="{FF2B5EF4-FFF2-40B4-BE49-F238E27FC236}">
                <a16:creationId xmlns:a16="http://schemas.microsoft.com/office/drawing/2014/main" id="{62ED7318-566D-49A3-8C46-96D3BB5DB37B}"/>
              </a:ext>
            </a:extLst>
          </p:cNvPr>
          <p:cNvSpPr>
            <a:spLocks noGrp="1"/>
          </p:cNvSpPr>
          <p:nvPr>
            <p:ph type="title"/>
          </p:nvPr>
        </p:nvSpPr>
        <p:spPr>
          <a:xfrm>
            <a:off x="917196" y="76200"/>
            <a:ext cx="8229600" cy="792162"/>
          </a:xfrm>
        </p:spPr>
        <p:txBody>
          <a:bodyPr/>
          <a:lstStyle/>
          <a:p>
            <a:r>
              <a:rPr lang="en-US" dirty="0"/>
              <a:t>Citizen Advisory Board</a:t>
            </a:r>
          </a:p>
        </p:txBody>
      </p:sp>
    </p:spTree>
    <p:extLst>
      <p:ext uri="{BB962C8B-B14F-4D97-AF65-F5344CB8AC3E}">
        <p14:creationId xmlns:p14="http://schemas.microsoft.com/office/powerpoint/2010/main" val="362452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A3C52C-4B12-4012-97FB-C93BEBAA2C12}"/>
              </a:ext>
            </a:extLst>
          </p:cNvPr>
          <p:cNvSpPr>
            <a:spLocks noGrp="1"/>
          </p:cNvSpPr>
          <p:nvPr>
            <p:ph idx="1"/>
          </p:nvPr>
        </p:nvSpPr>
        <p:spPr>
          <a:xfrm>
            <a:off x="457200" y="990600"/>
            <a:ext cx="8229600" cy="4876800"/>
          </a:xfrm>
        </p:spPr>
        <p:txBody>
          <a:bodyPr>
            <a:normAutofit fontScale="92500" lnSpcReduction="10000"/>
          </a:bodyPr>
          <a:lstStyle/>
          <a:p>
            <a:pPr marL="514350" indent="-514350">
              <a:buFont typeface="+mj-lt"/>
              <a:buAutoNum type="arabicPeriod"/>
            </a:pPr>
            <a:r>
              <a:rPr lang="en-US" dirty="0"/>
              <a:t>Master Plan.  The abandonment or vacation is consistent with the policies, action programs, standards and maps of the Master Plan and the Spanish Springs Area Plan</a:t>
            </a:r>
          </a:p>
          <a:p>
            <a:pPr marL="514350" indent="-514350">
              <a:buFont typeface="+mj-lt"/>
              <a:buAutoNum type="arabicPeriod"/>
            </a:pPr>
            <a:r>
              <a:rPr lang="en-US" dirty="0"/>
              <a:t>No Detriment.  The abandonment or vacation does not result in a material injury to the public.</a:t>
            </a:r>
          </a:p>
          <a:p>
            <a:pPr marL="514350" indent="-514350">
              <a:buFont typeface="+mj-lt"/>
              <a:buAutoNum type="arabicPeriod"/>
            </a:pPr>
            <a:r>
              <a:rPr lang="en-US" dirty="0"/>
              <a:t>Existing Easements.  Existing public utility easements in the area to be abandoned or vacated can be reasonably relocated to provide similar or enhanced service.</a:t>
            </a:r>
          </a:p>
          <a:p>
            <a:pPr marL="0" indent="0">
              <a:buNone/>
            </a:pPr>
            <a:endParaRPr lang="en-US" dirty="0"/>
          </a:p>
          <a:p>
            <a:endParaRPr lang="en-US" dirty="0"/>
          </a:p>
        </p:txBody>
      </p:sp>
      <p:sp>
        <p:nvSpPr>
          <p:cNvPr id="3" name="Title 2">
            <a:extLst>
              <a:ext uri="{FF2B5EF4-FFF2-40B4-BE49-F238E27FC236}">
                <a16:creationId xmlns:a16="http://schemas.microsoft.com/office/drawing/2014/main" id="{804A852F-3108-4293-A5C4-22E3301AD317}"/>
              </a:ext>
            </a:extLst>
          </p:cNvPr>
          <p:cNvSpPr>
            <a:spLocks noGrp="1"/>
          </p:cNvSpPr>
          <p:nvPr>
            <p:ph type="title"/>
          </p:nvPr>
        </p:nvSpPr>
        <p:spPr>
          <a:xfrm>
            <a:off x="914400" y="76200"/>
            <a:ext cx="8229600" cy="792162"/>
          </a:xfrm>
        </p:spPr>
        <p:txBody>
          <a:bodyPr/>
          <a:lstStyle/>
          <a:p>
            <a:r>
              <a:rPr lang="en-US" dirty="0"/>
              <a:t>Abandonment Findings</a:t>
            </a:r>
          </a:p>
        </p:txBody>
      </p:sp>
    </p:spTree>
    <p:extLst>
      <p:ext uri="{BB962C8B-B14F-4D97-AF65-F5344CB8AC3E}">
        <p14:creationId xmlns:p14="http://schemas.microsoft.com/office/powerpoint/2010/main" val="2895875562"/>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2200D7ED-6620-45A0-9F13-862FEFE886A3}">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CEA9126C-A9B1-4F4A-855C-DD0F845697D2"/>
    <ds:schemaRef ds:uri="http://purl.org/dc/dcmitype/"/>
    <ds:schemaRef ds:uri="http://schemas.microsoft.com/office/infopath/2007/PartnerControls"/>
    <ds:schemaRef ds:uri="http://schemas.openxmlformats.org/package/2006/metadata/core-properties"/>
    <ds:schemaRef ds:uri="a94d8b85-37e1-4d17-8d55-8b7d207932bb"/>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C64AFA-9D40-4A59-8DD4-92F48563661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3598</TotalTime>
  <Words>366</Words>
  <Application>Microsoft Office PowerPoint</Application>
  <PresentationFormat>On-screen Show (4:3)</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Wingdings</vt:lpstr>
      <vt:lpstr>PowerPoint_Template_2015</vt:lpstr>
      <vt:lpstr>1_PowerPoint_Template_2015</vt:lpstr>
      <vt:lpstr>WAB20-0003 Feulner Residence</vt:lpstr>
      <vt:lpstr>Background/Request</vt:lpstr>
      <vt:lpstr>Vicinity Map</vt:lpstr>
      <vt:lpstr>Abandonment Details</vt:lpstr>
      <vt:lpstr>Analysis</vt:lpstr>
      <vt:lpstr>Analysis</vt:lpstr>
      <vt:lpstr>Public Notice &amp; CAB</vt:lpstr>
      <vt:lpstr>Citizen Advisory Board</vt:lpstr>
      <vt:lpstr>Abandonment Findings</vt:lpstr>
      <vt:lpstr>Recommendation – Abandonment </vt:lpstr>
      <vt:lpstr>Possible Motion - Abandonment</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Cahalane, Daniel</cp:lastModifiedBy>
  <cp:revision>131</cp:revision>
  <cp:lastPrinted>2014-10-07T22:54:33Z</cp:lastPrinted>
  <dcterms:created xsi:type="dcterms:W3CDTF">2015-09-25T21:46:02Z</dcterms:created>
  <dcterms:modified xsi:type="dcterms:W3CDTF">2021-04-05T20:02:37Z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